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22"/>
  </p:notesMasterIdLst>
  <p:sldIdLst>
    <p:sldId id="479" r:id="rId2"/>
    <p:sldId id="480" r:id="rId3"/>
    <p:sldId id="478" r:id="rId4"/>
    <p:sldId id="452" r:id="rId5"/>
    <p:sldId id="441" r:id="rId6"/>
    <p:sldId id="461" r:id="rId7"/>
    <p:sldId id="442" r:id="rId8"/>
    <p:sldId id="462" r:id="rId9"/>
    <p:sldId id="463" r:id="rId10"/>
    <p:sldId id="470" r:id="rId11"/>
    <p:sldId id="464" r:id="rId12"/>
    <p:sldId id="465" r:id="rId13"/>
    <p:sldId id="466" r:id="rId14"/>
    <p:sldId id="467" r:id="rId15"/>
    <p:sldId id="468" r:id="rId16"/>
    <p:sldId id="469" r:id="rId17"/>
    <p:sldId id="471" r:id="rId18"/>
    <p:sldId id="472" r:id="rId19"/>
    <p:sldId id="473" r:id="rId20"/>
    <p:sldId id="477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나눔바른고딕" panose="020B0603020101020101" pitchFamily="50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80"/>
            <p14:sldId id="478"/>
          </p14:sldIdLst>
        </p14:section>
        <p14:section name="USE CASE DIAGRAM" id="{0F247569-44FA-443B-B6BE-553C778751F8}">
          <p14:sldIdLst>
            <p14:sldId id="452"/>
          </p14:sldIdLst>
        </p14:section>
        <p14:section name="USE CASE SPECIFICATION" id="{9A4FFA2C-E204-4C1E-928D-1C9B01E0D1E2}">
          <p14:sldIdLst>
            <p14:sldId id="441"/>
            <p14:sldId id="461"/>
            <p14:sldId id="442"/>
            <p14:sldId id="462"/>
            <p14:sldId id="463"/>
          </p14:sldIdLst>
        </p14:section>
        <p14:section name="GUI SKETCH" id="{CF4A6669-FB62-4242-A953-5D4994668616}">
          <p14:sldIdLst>
            <p14:sldId id="470"/>
            <p14:sldId id="464"/>
            <p14:sldId id="465"/>
            <p14:sldId id="466"/>
            <p14:sldId id="467"/>
            <p14:sldId id="468"/>
            <p14:sldId id="469"/>
            <p14:sldId id="471"/>
          </p14:sldIdLst>
        </p14:section>
        <p14:section name="INITIAL DATA" id="{1ACB9FBC-70FE-4BE2-8D94-2FE77E673E29}">
          <p14:sldIdLst>
            <p14:sldId id="472"/>
            <p14:sldId id="473"/>
            <p14:sldId id="4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90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INITAL_DATA01_&#51648;&#50669;&#52628;&#52380;.xlsx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INITAL_DATA01_&#51648;&#50669;&#52628;&#52380;.xlsx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0.xml"/><Relationship Id="rId5" Type="http://schemas.openxmlformats.org/officeDocument/2006/relationships/slide" Target="slide8.xml"/><Relationship Id="rId10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INITAL_DATA01_&#51648;&#50669;&#52628;&#52380;.xlsx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slide" Target="slid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5" Type="http://schemas.openxmlformats.org/officeDocument/2006/relationships/image" Target="../media/image30.png"/><Relationship Id="rId10" Type="http://schemas.openxmlformats.org/officeDocument/2006/relationships/slide" Target="slide17.xml"/><Relationship Id="rId4" Type="http://schemas.openxmlformats.org/officeDocument/2006/relationships/slide" Target="slide1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7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14.xml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slide" Target="slide1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slide" Target="slide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882C86-BC13-4E75-BC2D-3EC3B4422F4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SKETCH –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화면 </a:t>
            </a:r>
          </a:p>
        </p:txBody>
      </p:sp>
      <p:pic>
        <p:nvPicPr>
          <p:cNvPr id="4" name="그림 3" descr="실외, 표지판, 산, 앉아있는이(가) 표시된 사진&#10;&#10;자동 생성된 설명">
            <a:extLst>
              <a:ext uri="{FF2B5EF4-FFF2-40B4-BE49-F238E27FC236}">
                <a16:creationId xmlns:a16="http://schemas.microsoft.com/office/drawing/2014/main" id="{153E3691-BD41-4B86-B390-89F1BAFF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51173"/>
            <a:ext cx="4009921" cy="2730991"/>
          </a:xfrm>
          <a:prstGeom prst="rect">
            <a:avLst/>
          </a:prstGeom>
        </p:spPr>
      </p:pic>
      <p:pic>
        <p:nvPicPr>
          <p:cNvPr id="6" name="그림 5" descr="산, 표지판, 앉아있는, 물이(가) 표시된 사진&#10;&#10;자동 생성된 설명">
            <a:extLst>
              <a:ext uri="{FF2B5EF4-FFF2-40B4-BE49-F238E27FC236}">
                <a16:creationId xmlns:a16="http://schemas.microsoft.com/office/drawing/2014/main" id="{010B8467-4034-4218-A2D5-4122149F9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40" y="2443555"/>
            <a:ext cx="4009921" cy="2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59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882C86-BC13-4E75-BC2D-3EC3B4422F4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SKETCH 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여행지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추천방식 선택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</a:t>
            </a:r>
          </a:p>
        </p:txBody>
      </p:sp>
      <p:pic>
        <p:nvPicPr>
          <p:cNvPr id="5" name="그림 4" descr="실외, 산, 표지판, 물이(가) 표시된 사진&#10;&#10;자동 생성된 설명">
            <a:extLst>
              <a:ext uri="{FF2B5EF4-FFF2-40B4-BE49-F238E27FC236}">
                <a16:creationId xmlns:a16="http://schemas.microsoft.com/office/drawing/2014/main" id="{47D31504-A1CF-4836-8AB2-E9B803380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3" y="2391020"/>
            <a:ext cx="3594808" cy="2461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6563F7-D4B4-46C8-B880-5F26EC557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04" y="2393657"/>
            <a:ext cx="3594808" cy="245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0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882C86-BC13-4E75-BC2D-3EC3B4422F4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SKETCH 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여행지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</a:p>
        </p:txBody>
      </p:sp>
      <p:pic>
        <p:nvPicPr>
          <p:cNvPr id="4" name="그림 3" descr="사진, 다른, 작은, 묶음이(가) 표시된 사진&#10;&#10;자동 생성된 설명">
            <a:extLst>
              <a:ext uri="{FF2B5EF4-FFF2-40B4-BE49-F238E27FC236}">
                <a16:creationId xmlns:a16="http://schemas.microsoft.com/office/drawing/2014/main" id="{FF388807-5E20-4E4A-8FCF-4B99A64FD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88" y="1917474"/>
            <a:ext cx="5703681" cy="389811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194D839-ABE8-4FAE-9AB7-53E9BB7093FF}"/>
              </a:ext>
            </a:extLst>
          </p:cNvPr>
          <p:cNvSpPr/>
          <p:nvPr/>
        </p:nvSpPr>
        <p:spPr>
          <a:xfrm>
            <a:off x="2621604" y="2037944"/>
            <a:ext cx="350195" cy="3501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04BB5EE-A82F-42B7-8CA3-417F60438B52}"/>
              </a:ext>
            </a:extLst>
          </p:cNvPr>
          <p:cNvCxnSpPr>
            <a:cxnSpLocks/>
            <a:stCxn id="25" idx="3"/>
            <a:endCxn id="5" idx="2"/>
          </p:cNvCxnSpPr>
          <p:nvPr/>
        </p:nvCxnSpPr>
        <p:spPr>
          <a:xfrm>
            <a:off x="1493195" y="1687231"/>
            <a:ext cx="1128409" cy="525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A143E42-9979-439A-8EF0-F29E3B06102D}"/>
              </a:ext>
            </a:extLst>
          </p:cNvPr>
          <p:cNvSpPr/>
          <p:nvPr/>
        </p:nvSpPr>
        <p:spPr>
          <a:xfrm>
            <a:off x="2971799" y="2037945"/>
            <a:ext cx="350195" cy="3501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4169B44-CD43-4B1D-B0CA-89A2FEBF37B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1937395" y="1368042"/>
            <a:ext cx="1208691" cy="669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664B61B9-B2F4-4E05-ADFE-D965383DBDD9}"/>
              </a:ext>
            </a:extLst>
          </p:cNvPr>
          <p:cNvSpPr/>
          <p:nvPr/>
        </p:nvSpPr>
        <p:spPr>
          <a:xfrm>
            <a:off x="3230425" y="2037945"/>
            <a:ext cx="350195" cy="3501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FFD7B0F-6968-4898-8B33-756C4BA60B89}"/>
              </a:ext>
            </a:extLst>
          </p:cNvPr>
          <p:cNvCxnSpPr>
            <a:cxnSpLocks/>
            <a:stCxn id="30" idx="2"/>
            <a:endCxn id="14" idx="0"/>
          </p:cNvCxnSpPr>
          <p:nvPr/>
        </p:nvCxnSpPr>
        <p:spPr>
          <a:xfrm>
            <a:off x="3146087" y="1359596"/>
            <a:ext cx="259436" cy="678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75EBA8-7F84-42CE-90C6-4B25BD2BA7FC}"/>
              </a:ext>
            </a:extLst>
          </p:cNvPr>
          <p:cNvGrpSpPr/>
          <p:nvPr/>
        </p:nvGrpSpPr>
        <p:grpSpPr>
          <a:xfrm>
            <a:off x="6410525" y="1573449"/>
            <a:ext cx="350195" cy="831713"/>
            <a:chOff x="2971799" y="1556426"/>
            <a:chExt cx="350195" cy="83171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8A10338-2176-4629-861A-EF6080DE96EF}"/>
                </a:ext>
              </a:extLst>
            </p:cNvPr>
            <p:cNvSpPr/>
            <p:nvPr/>
          </p:nvSpPr>
          <p:spPr>
            <a:xfrm>
              <a:off x="2971799" y="2037945"/>
              <a:ext cx="350195" cy="35019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5E9FB82-6292-4B56-A5ED-EC076DD6D3F7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971799" y="1556426"/>
              <a:ext cx="0" cy="6566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3E439B5-EFF2-4104-B8E3-B839509EA73A}"/>
              </a:ext>
            </a:extLst>
          </p:cNvPr>
          <p:cNvGrpSpPr/>
          <p:nvPr/>
        </p:nvGrpSpPr>
        <p:grpSpPr>
          <a:xfrm rot="7409860">
            <a:off x="4708185" y="5532606"/>
            <a:ext cx="350195" cy="831713"/>
            <a:chOff x="2971799" y="1556426"/>
            <a:chExt cx="350195" cy="83171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3A94A35-E9D3-4CFF-8CAE-A8D8F4DCC993}"/>
                </a:ext>
              </a:extLst>
            </p:cNvPr>
            <p:cNvSpPr/>
            <p:nvPr/>
          </p:nvSpPr>
          <p:spPr>
            <a:xfrm>
              <a:off x="2971799" y="2037945"/>
              <a:ext cx="350195" cy="35019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6AE86B4-D8C3-42BA-8236-FD2BD5487D83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971799" y="1556426"/>
              <a:ext cx="0" cy="6566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F229E49-0922-4D57-9C72-DCFBA413EC93}"/>
              </a:ext>
            </a:extLst>
          </p:cNvPr>
          <p:cNvSpPr txBox="1"/>
          <p:nvPr/>
        </p:nvSpPr>
        <p:spPr>
          <a:xfrm>
            <a:off x="476655" y="1556426"/>
            <a:ext cx="101654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홈 버튼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47B6C0-0CAA-44D8-A3E6-E15317CBCEC3}"/>
              </a:ext>
            </a:extLst>
          </p:cNvPr>
          <p:cNvSpPr txBox="1"/>
          <p:nvPr/>
        </p:nvSpPr>
        <p:spPr>
          <a:xfrm>
            <a:off x="1429125" y="1114126"/>
            <a:ext cx="101654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다른지역선택</a:t>
            </a:r>
            <a:endParaRPr lang="ko-KR" altLang="en-US" sz="10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558169-81D9-44B3-B442-1F20DCC42EA7}"/>
              </a:ext>
            </a:extLst>
          </p:cNvPr>
          <p:cNvSpPr txBox="1"/>
          <p:nvPr/>
        </p:nvSpPr>
        <p:spPr>
          <a:xfrm>
            <a:off x="2537328" y="1105680"/>
            <a:ext cx="1217517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개인정보 재설정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49C1E12-CB21-4D5D-83C4-53DA6A820324}"/>
              </a:ext>
            </a:extLst>
          </p:cNvPr>
          <p:cNvGrpSpPr/>
          <p:nvPr/>
        </p:nvGrpSpPr>
        <p:grpSpPr>
          <a:xfrm>
            <a:off x="3497091" y="1272808"/>
            <a:ext cx="1997380" cy="1115331"/>
            <a:chOff x="3497091" y="1272808"/>
            <a:chExt cx="1997380" cy="111533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D42786E-5823-45FE-99F3-D0E687574DEE}"/>
                </a:ext>
              </a:extLst>
            </p:cNvPr>
            <p:cNvSpPr/>
            <p:nvPr/>
          </p:nvSpPr>
          <p:spPr>
            <a:xfrm>
              <a:off x="3497091" y="2037945"/>
              <a:ext cx="350195" cy="35019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2EF5A34-6518-42DC-AAE2-6A42E7A4BDA9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3839184" y="1526724"/>
              <a:ext cx="843327" cy="5969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AC6CF5-D722-4160-B74C-EB85A55D33FC}"/>
                </a:ext>
              </a:extLst>
            </p:cNvPr>
            <p:cNvSpPr txBox="1"/>
            <p:nvPr/>
          </p:nvSpPr>
          <p:spPr>
            <a:xfrm>
              <a:off x="3870551" y="1272808"/>
              <a:ext cx="1623920" cy="2539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나의 </a:t>
              </a:r>
              <a:r>
                <a:rPr lang="ko-KR" altLang="en-US" sz="1050" dirty="0" err="1"/>
                <a:t>즐겨찾는</a:t>
              </a:r>
              <a:r>
                <a:rPr lang="ko-KR" altLang="en-US" sz="1050" dirty="0"/>
                <a:t> 여행지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C7FDF80-841B-4395-9CE5-A49F74A9FC8E}"/>
              </a:ext>
            </a:extLst>
          </p:cNvPr>
          <p:cNvSpPr txBox="1"/>
          <p:nvPr/>
        </p:nvSpPr>
        <p:spPr>
          <a:xfrm>
            <a:off x="6210053" y="1253155"/>
            <a:ext cx="162392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새로고침</a:t>
            </a:r>
            <a:r>
              <a:rPr lang="ko-KR" altLang="en-US" sz="1050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51ECB1-83E7-49E7-8B8E-1203AA28590A}"/>
              </a:ext>
            </a:extLst>
          </p:cNvPr>
          <p:cNvSpPr txBox="1"/>
          <p:nvPr/>
        </p:nvSpPr>
        <p:spPr>
          <a:xfrm>
            <a:off x="5176555" y="6058239"/>
            <a:ext cx="162392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아래로 스크롤 버튼 </a:t>
            </a:r>
          </a:p>
        </p:txBody>
      </p:sp>
    </p:spTree>
    <p:extLst>
      <p:ext uri="{BB962C8B-B14F-4D97-AF65-F5344CB8AC3E}">
        <p14:creationId xmlns:p14="http://schemas.microsoft.com/office/powerpoint/2010/main" val="477185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882C86-BC13-4E75-BC2D-3EC3B4422F4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SKETCH 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여행지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브라우저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ko-KR" altLang="en-US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사진, 다른, 묶음, 다양한이(가) 표시된 사진&#10;&#10;자동 생성된 설명">
            <a:extLst>
              <a:ext uri="{FF2B5EF4-FFF2-40B4-BE49-F238E27FC236}">
                <a16:creationId xmlns:a16="http://schemas.microsoft.com/office/drawing/2014/main" id="{09854850-702D-4898-A04A-A38B9748B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31132"/>
            <a:ext cx="2117155" cy="1446796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90A4DE8-7362-4ECD-9C05-E800AB3D484A}"/>
              </a:ext>
            </a:extLst>
          </p:cNvPr>
          <p:cNvSpPr/>
          <p:nvPr/>
        </p:nvSpPr>
        <p:spPr>
          <a:xfrm>
            <a:off x="2592421" y="1754530"/>
            <a:ext cx="846306" cy="4669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사진, 다른, 묶음, 다양한이(가) 표시된 사진&#10;&#10;자동 생성된 설명">
            <a:extLst>
              <a:ext uri="{FF2B5EF4-FFF2-40B4-BE49-F238E27FC236}">
                <a16:creationId xmlns:a16="http://schemas.microsoft.com/office/drawing/2014/main" id="{8E4FA5C3-8A53-4A61-AD6C-378775003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894" r="1272" b="1703"/>
          <a:stretch/>
        </p:blipFill>
        <p:spPr>
          <a:xfrm>
            <a:off x="3107987" y="2709153"/>
            <a:ext cx="5272392" cy="3579779"/>
          </a:xfrm>
          <a:prstGeom prst="rect">
            <a:avLst/>
          </a:prstGeom>
        </p:spPr>
      </p:pic>
      <p:pic>
        <p:nvPicPr>
          <p:cNvPr id="10" name="Picture 10" descr="서울 사격장에 대한 이미지 검색결과">
            <a:extLst>
              <a:ext uri="{FF2B5EF4-FFF2-40B4-BE49-F238E27FC236}">
                <a16:creationId xmlns:a16="http://schemas.microsoft.com/office/drawing/2014/main" id="{B4505319-97E8-47EA-9F2B-C8FED9FA4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r="15508"/>
          <a:stretch/>
        </p:blipFill>
        <p:spPr bwMode="auto">
          <a:xfrm>
            <a:off x="6831880" y="4794241"/>
            <a:ext cx="1254376" cy="11443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4" descr="서강대학교에 대한 이미지 검색결과">
            <a:extLst>
              <a:ext uri="{FF2B5EF4-FFF2-40B4-BE49-F238E27FC236}">
                <a16:creationId xmlns:a16="http://schemas.microsoft.com/office/drawing/2014/main" id="{86BEEA1F-3030-4858-9C43-B6AA02AAC5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9" r="25908"/>
          <a:stretch/>
        </p:blipFill>
        <p:spPr bwMode="auto">
          <a:xfrm>
            <a:off x="5026629" y="3406798"/>
            <a:ext cx="1612499" cy="1227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8" descr="서울 모터쇼에 대한 이미지 검색결과">
            <a:extLst>
              <a:ext uri="{FF2B5EF4-FFF2-40B4-BE49-F238E27FC236}">
                <a16:creationId xmlns:a16="http://schemas.microsoft.com/office/drawing/2014/main" id="{AB4DDAAA-7144-4ADE-BF11-8E1184B79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r="29335"/>
          <a:stretch/>
        </p:blipFill>
        <p:spPr bwMode="auto">
          <a:xfrm>
            <a:off x="3670194" y="4717996"/>
            <a:ext cx="1299739" cy="12967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2" descr="서울 마포아트센터에 대한 이미지 검색결과">
            <a:extLst>
              <a:ext uri="{FF2B5EF4-FFF2-40B4-BE49-F238E27FC236}">
                <a16:creationId xmlns:a16="http://schemas.microsoft.com/office/drawing/2014/main" id="{2BDA13EA-B5B3-46E0-9BBF-121C3CF7B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59"/>
          <a:stretch/>
        </p:blipFill>
        <p:spPr bwMode="auto">
          <a:xfrm>
            <a:off x="6789660" y="3429000"/>
            <a:ext cx="1381082" cy="1282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0D4BC4-F4D4-445D-8381-E01167934BE5}"/>
              </a:ext>
            </a:extLst>
          </p:cNvPr>
          <p:cNvSpPr txBox="1"/>
          <p:nvPr/>
        </p:nvSpPr>
        <p:spPr>
          <a:xfrm>
            <a:off x="3582684" y="1810945"/>
            <a:ext cx="4503571" cy="577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좋아요를</a:t>
            </a:r>
            <a:r>
              <a:rPr lang="ko-KR" altLang="en-US" sz="1050" dirty="0"/>
              <a:t> 한 게시물을 제외한 나머지 </a:t>
            </a:r>
            <a:r>
              <a:rPr lang="en-US" altLang="ko-KR" sz="1050" dirty="0"/>
              <a:t>ITEM </a:t>
            </a:r>
            <a:r>
              <a:rPr lang="ko-KR" altLang="en-US" sz="1050" dirty="0"/>
              <a:t>들을 새로운 </a:t>
            </a:r>
            <a:r>
              <a:rPr lang="en-US" altLang="ko-KR" sz="1050" dirty="0"/>
              <a:t>ITEM </a:t>
            </a:r>
            <a:r>
              <a:rPr lang="ko-KR" altLang="en-US" sz="1050" dirty="0"/>
              <a:t>으로 교체</a:t>
            </a:r>
            <a:endParaRPr lang="en-US" altLang="ko-KR" sz="1050" dirty="0"/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잠실 종합 체육관과 문화 센터에 </a:t>
            </a:r>
            <a:r>
              <a:rPr lang="ko-KR" altLang="en-US" sz="1050" dirty="0" err="1"/>
              <a:t>좋아요를</a:t>
            </a:r>
            <a:r>
              <a:rPr lang="ko-KR" altLang="en-US" sz="1050" dirty="0"/>
              <a:t> 선택했기 때문에</a:t>
            </a:r>
            <a:r>
              <a:rPr lang="en-US" altLang="ko-KR" sz="1050" dirty="0"/>
              <a:t>, </a:t>
            </a:r>
            <a:r>
              <a:rPr lang="ko-KR" altLang="en-US" sz="1050" dirty="0"/>
              <a:t>역동적이거나</a:t>
            </a:r>
            <a:r>
              <a:rPr lang="en-US" altLang="ko-KR" sz="1050" dirty="0"/>
              <a:t>, </a:t>
            </a:r>
            <a:r>
              <a:rPr lang="ko-KR" altLang="en-US" sz="1050" dirty="0"/>
              <a:t>문화 관련한 카테고리들이 더 추천된 화면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5821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882C86-BC13-4E75-BC2D-3EC3B4422F4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SKETCH 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여행지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37A857-F6BB-4099-9ECC-7DA133EF6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30" y="1584385"/>
            <a:ext cx="6266739" cy="425928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2A5ACC5-C4DB-408F-9696-832F7F99A69C}"/>
              </a:ext>
            </a:extLst>
          </p:cNvPr>
          <p:cNvGrpSpPr/>
          <p:nvPr/>
        </p:nvGrpSpPr>
        <p:grpSpPr>
          <a:xfrm>
            <a:off x="4936785" y="1162764"/>
            <a:ext cx="2114111" cy="1201056"/>
            <a:chOff x="3497091" y="1187083"/>
            <a:chExt cx="2114111" cy="120105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F0E5BA1-32BD-4524-B9BE-37456043516A}"/>
                </a:ext>
              </a:extLst>
            </p:cNvPr>
            <p:cNvSpPr/>
            <p:nvPr/>
          </p:nvSpPr>
          <p:spPr>
            <a:xfrm>
              <a:off x="3497091" y="2037945"/>
              <a:ext cx="350195" cy="35019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A064532-D2E9-4C7C-8DF3-98B1A7A6CB23}"/>
                </a:ext>
              </a:extLst>
            </p:cNvPr>
            <p:cNvCxnSpPr>
              <a:cxnSpLocks/>
              <a:stCxn id="8" idx="2"/>
              <a:endCxn id="6" idx="7"/>
            </p:cNvCxnSpPr>
            <p:nvPr/>
          </p:nvCxnSpPr>
          <p:spPr>
            <a:xfrm flipH="1">
              <a:off x="3796001" y="1602581"/>
              <a:ext cx="1003241" cy="48664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B73EBC-16F2-4AA9-B242-24C5C9E88516}"/>
                </a:ext>
              </a:extLst>
            </p:cNvPr>
            <p:cNvSpPr txBox="1"/>
            <p:nvPr/>
          </p:nvSpPr>
          <p:spPr>
            <a:xfrm>
              <a:off x="3987282" y="1187083"/>
              <a:ext cx="1623920" cy="4154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나의 </a:t>
              </a:r>
              <a:r>
                <a:rPr lang="ko-KR" altLang="en-US" sz="1050" dirty="0" err="1"/>
                <a:t>즐겨찾는</a:t>
              </a:r>
              <a:r>
                <a:rPr lang="ko-KR" altLang="en-US" sz="1050" dirty="0"/>
                <a:t> 여행지에 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348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882C86-BC13-4E75-BC2D-3EC3B4422F4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SKETCH 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 descr="케이크, 사진, 다른, 테이블이(가) 표시된 사진&#10;&#10;자동 생성된 설명">
            <a:extLst>
              <a:ext uri="{FF2B5EF4-FFF2-40B4-BE49-F238E27FC236}">
                <a16:creationId xmlns:a16="http://schemas.microsoft.com/office/drawing/2014/main" id="{C068A2DA-03EA-4DB3-89DE-C021724DF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34" y="1860100"/>
            <a:ext cx="5514332" cy="373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1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882C86-BC13-4E75-BC2D-3EC3B4422F4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SKETCH 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86A69E-F49E-44B6-926A-461B9E0D2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04" y="2040139"/>
            <a:ext cx="4914119" cy="33399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1E4580-3237-4129-9C27-CA4E945EF8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t="9255" r="57604" b="81571"/>
          <a:stretch/>
        </p:blipFill>
        <p:spPr>
          <a:xfrm>
            <a:off x="2203316" y="2329775"/>
            <a:ext cx="967902" cy="306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1B8312-CE9D-4C1C-8EF7-FAD221080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t="9255" r="57604" b="81571"/>
          <a:stretch/>
        </p:blipFill>
        <p:spPr>
          <a:xfrm>
            <a:off x="4180462" y="2341934"/>
            <a:ext cx="967902" cy="3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8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882C86-BC13-4E75-BC2D-3EC3B442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SKETCH –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설문조사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개인정보 재설정 버튼을 눌렀을 시에도 동일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8B614D-4F18-4912-9C76-6588DB55B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69" y="2151034"/>
            <a:ext cx="5107661" cy="348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7E51CA-96E8-4468-A511-0DF96AC9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174005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한국 관광공사의 </a:t>
            </a:r>
            <a:r>
              <a:rPr lang="en-US" altLang="ko-KR" dirty="0"/>
              <a:t>2016/2017 </a:t>
            </a:r>
            <a:r>
              <a:rPr lang="ko-KR" altLang="en-US" dirty="0"/>
              <a:t>데이터를 기계학습 </a:t>
            </a:r>
            <a:r>
              <a:rPr lang="en-US" altLang="ko-KR" dirty="0"/>
              <a:t>(2018</a:t>
            </a:r>
            <a:r>
              <a:rPr lang="ko-KR" altLang="en-US" dirty="0"/>
              <a:t>년도 </a:t>
            </a:r>
            <a:r>
              <a:rPr lang="ko-KR" altLang="en-US" dirty="0" err="1"/>
              <a:t>전처리</a:t>
            </a:r>
            <a:r>
              <a:rPr lang="ko-KR" altLang="en-US" dirty="0"/>
              <a:t> 작업 중</a:t>
            </a:r>
            <a:r>
              <a:rPr lang="en-US" altLang="ko-KR" dirty="0"/>
              <a:t>)</a:t>
            </a:r>
            <a:r>
              <a:rPr lang="ko-KR" altLang="en-US" dirty="0"/>
              <a:t>하여 데이터 모델을 제작하였음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</a:t>
            </a:r>
            <a:r>
              <a:rPr lang="ko-KR" altLang="en-US" dirty="0" err="1"/>
              <a:t>정보값의</a:t>
            </a:r>
            <a:r>
              <a:rPr lang="ko-KR" altLang="en-US" dirty="0"/>
              <a:t> 설문조사 필드가 해당 데이터의 주요 </a:t>
            </a:r>
            <a:r>
              <a:rPr lang="en-US" altLang="ko-KR" dirty="0"/>
              <a:t>Col</a:t>
            </a:r>
            <a:r>
              <a:rPr lang="ko-KR" altLang="en-US" dirty="0"/>
              <a:t>값으로</a:t>
            </a:r>
            <a:r>
              <a:rPr lang="en-US" altLang="ko-KR" dirty="0"/>
              <a:t>, </a:t>
            </a:r>
            <a:r>
              <a:rPr lang="ko-KR" altLang="en-US" dirty="0"/>
              <a:t>학습시킨 모델에 사용자 정보를 매칭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나의 여행지 </a:t>
            </a:r>
            <a:r>
              <a:rPr lang="ko-KR" altLang="en-US" dirty="0" err="1"/>
              <a:t>추천‘의</a:t>
            </a:r>
            <a:r>
              <a:rPr lang="en-US" altLang="ko-KR" dirty="0"/>
              <a:t> Basic Flow 1.5</a:t>
            </a:r>
            <a:r>
              <a:rPr lang="ko-KR" altLang="en-US" dirty="0"/>
              <a:t>  의 </a:t>
            </a:r>
            <a:r>
              <a:rPr lang="en-US" altLang="ko-KR" dirty="0"/>
              <a:t>‘</a:t>
            </a:r>
            <a:r>
              <a:rPr lang="ko-KR" altLang="en-US" dirty="0"/>
              <a:t>사용자 여행지 추천 시스템</a:t>
            </a:r>
            <a:r>
              <a:rPr lang="en-US" altLang="ko-KR" dirty="0"/>
              <a:t>’ </a:t>
            </a:r>
            <a:r>
              <a:rPr lang="ko-KR" altLang="en-US" dirty="0"/>
              <a:t>의 </a:t>
            </a:r>
            <a:r>
              <a:rPr lang="ko-KR" altLang="en-US" dirty="0" err="1"/>
              <a:t>학습값으로</a:t>
            </a:r>
            <a:r>
              <a:rPr lang="ko-KR" altLang="en-US" dirty="0"/>
              <a:t> 사용되었음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레코드 수 약 </a:t>
            </a:r>
            <a:r>
              <a:rPr lang="en-US" altLang="ko-KR" dirty="0"/>
              <a:t>5</a:t>
            </a:r>
            <a:r>
              <a:rPr lang="ko-KR" altLang="en-US" dirty="0"/>
              <a:t>만개</a:t>
            </a:r>
            <a:r>
              <a:rPr lang="en-US" altLang="ko-KR" dirty="0"/>
              <a:t>, 2018</a:t>
            </a:r>
            <a:r>
              <a:rPr lang="ko-KR" altLang="en-US" dirty="0"/>
              <a:t>년 자료 처리 시 </a:t>
            </a:r>
            <a:r>
              <a:rPr lang="en-US" altLang="ko-KR" dirty="0"/>
              <a:t>8</a:t>
            </a:r>
            <a:r>
              <a:rPr lang="ko-KR" altLang="en-US" dirty="0" err="1"/>
              <a:t>만여개로</a:t>
            </a:r>
            <a:r>
              <a:rPr lang="ko-KR" altLang="en-US" dirty="0"/>
              <a:t> 예상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D678666-8E08-441E-921E-DBC93364569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INITIAL DATA 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 설문조사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INPUT 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hlinkClick r:id="rId2" action="ppaction://hlinkfile"/>
            <a:extLst>
              <a:ext uri="{FF2B5EF4-FFF2-40B4-BE49-F238E27FC236}">
                <a16:creationId xmlns:a16="http://schemas.microsoft.com/office/drawing/2014/main" id="{062134FD-87B5-461C-B7FA-DDD717AD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1" y="2992439"/>
            <a:ext cx="9144000" cy="30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92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7E51CA-96E8-4468-A511-0DF96AC9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981294"/>
          </a:xfrm>
        </p:spPr>
        <p:txBody>
          <a:bodyPr>
            <a:norm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나의 여행지 </a:t>
            </a:r>
            <a:r>
              <a:rPr lang="ko-KR" altLang="en-US" dirty="0" err="1"/>
              <a:t>추천‘의</a:t>
            </a:r>
            <a:r>
              <a:rPr lang="en-US" altLang="ko-KR" dirty="0"/>
              <a:t> Basic Flow 1.5</a:t>
            </a:r>
            <a:r>
              <a:rPr lang="ko-KR" altLang="en-US" dirty="0"/>
              <a:t>  의 </a:t>
            </a:r>
            <a:r>
              <a:rPr lang="en-US" altLang="ko-KR" dirty="0"/>
              <a:t>‘</a:t>
            </a:r>
            <a:r>
              <a:rPr lang="ko-KR" altLang="en-US" dirty="0"/>
              <a:t>사용자 여행지 추천 </a:t>
            </a:r>
            <a:r>
              <a:rPr lang="ko-KR" altLang="en-US" dirty="0" err="1"/>
              <a:t>시스템＇의</a:t>
            </a:r>
            <a:r>
              <a:rPr lang="ko-KR" altLang="en-US" dirty="0"/>
              <a:t> </a:t>
            </a:r>
            <a:r>
              <a:rPr lang="ko-KR" altLang="en-US" dirty="0" err="1"/>
              <a:t>출력값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정보의 설문조사 필드와</a:t>
            </a:r>
            <a:r>
              <a:rPr lang="en-US" altLang="ko-KR" dirty="0"/>
              <a:t> </a:t>
            </a:r>
            <a:r>
              <a:rPr lang="ko-KR" altLang="en-US" dirty="0"/>
              <a:t>학습시킨 모델에 사용자 정보를 매칭하여 추천 여행지 제공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D678666-8E08-441E-921E-DBC93364569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INITIAL DATA 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정보 설문조사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OUTPUT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hlinkClick r:id="rId2" action="ppaction://hlinkfile"/>
            <a:extLst>
              <a:ext uri="{FF2B5EF4-FFF2-40B4-BE49-F238E27FC236}">
                <a16:creationId xmlns:a16="http://schemas.microsoft.com/office/drawing/2014/main" id="{D5EB7AB3-59F9-450A-B97F-C82BD386E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44" y="2251953"/>
            <a:ext cx="1614632" cy="3720830"/>
          </a:xfrm>
          <a:prstGeom prst="rect">
            <a:avLst/>
          </a:prstGeom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449C1B4-597A-44CF-9447-534D11266DD3}"/>
              </a:ext>
            </a:extLst>
          </p:cNvPr>
          <p:cNvSpPr txBox="1">
            <a:spLocks/>
          </p:cNvSpPr>
          <p:nvPr/>
        </p:nvSpPr>
        <p:spPr>
          <a:xfrm>
            <a:off x="3305058" y="3112817"/>
            <a:ext cx="4277653" cy="981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출력값으로</a:t>
            </a:r>
            <a:r>
              <a:rPr lang="en-US" altLang="ko-KR" dirty="0"/>
              <a:t> </a:t>
            </a:r>
            <a:r>
              <a:rPr lang="ko-KR" altLang="en-US" dirty="0"/>
              <a:t>지역코드 </a:t>
            </a:r>
            <a:r>
              <a:rPr lang="ko-KR" altLang="en-US" dirty="0" err="1"/>
              <a:t>출력값을</a:t>
            </a:r>
            <a:r>
              <a:rPr lang="ko-KR" altLang="en-US" dirty="0"/>
              <a:t> 가짐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열은 선행 데이터의 사용자 </a:t>
            </a:r>
            <a:r>
              <a:rPr lang="en-US" altLang="ko-KR" dirty="0"/>
              <a:t>Key </a:t>
            </a:r>
            <a:r>
              <a:rPr lang="ko-KR" altLang="en-US" dirty="0"/>
              <a:t>정보를 가짐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00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CFBF707-E4F2-4417-8505-E672712D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hlinkClick r:id="rId2" action="ppaction://hlinksldjump"/>
              </a:rPr>
              <a:t>용어 설명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>
                <a:hlinkClick r:id="rId3" action="ppaction://hlinksldjump"/>
              </a:rPr>
              <a:t>USE CASE DIAGRAM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>
                <a:hlinkClick r:id="rId4" action="ppaction://hlinksldjump"/>
              </a:rPr>
              <a:t>USE CASE SPECIFICATION</a:t>
            </a:r>
            <a:endParaRPr lang="en-US" altLang="ko-KR" dirty="0"/>
          </a:p>
          <a:p>
            <a:pPr marL="857250" lvl="1" indent="-342900">
              <a:buAutoNum type="arabicPeriod"/>
            </a:pPr>
            <a:r>
              <a:rPr lang="en-US" altLang="ko-KR" dirty="0">
                <a:hlinkClick r:id="rId4" action="ppaction://hlinksldjump"/>
              </a:rPr>
              <a:t>(</a:t>
            </a:r>
            <a:r>
              <a:rPr lang="ko-KR" altLang="en-US" dirty="0">
                <a:hlinkClick r:id="rId4" action="ppaction://hlinksldjump"/>
              </a:rPr>
              <a:t>핵심기능</a:t>
            </a:r>
            <a:r>
              <a:rPr lang="en-US" altLang="ko-KR" dirty="0">
                <a:hlinkClick r:id="rId4" action="ppaction://hlinksldjump"/>
              </a:rPr>
              <a:t>) </a:t>
            </a:r>
            <a:r>
              <a:rPr lang="ko-KR" altLang="en-US" dirty="0">
                <a:hlinkClick r:id="rId4" action="ppaction://hlinksldjump"/>
              </a:rPr>
              <a:t>나의 여행지 추천</a:t>
            </a:r>
            <a:endParaRPr lang="en-US" altLang="ko-KR" dirty="0"/>
          </a:p>
          <a:p>
            <a:pPr marL="857250" lvl="1" indent="-342900">
              <a:buAutoNum type="arabicPeriod"/>
            </a:pPr>
            <a:r>
              <a:rPr lang="ko-KR" altLang="en-US" dirty="0">
                <a:hlinkClick r:id="rId5" action="ppaction://hlinksldjump"/>
              </a:rPr>
              <a:t>나의 </a:t>
            </a:r>
            <a:r>
              <a:rPr lang="ko-KR" altLang="en-US" dirty="0" err="1">
                <a:hlinkClick r:id="rId5" action="ppaction://hlinksldjump"/>
              </a:rPr>
              <a:t>즐겨찾는</a:t>
            </a:r>
            <a:r>
              <a:rPr lang="ko-KR" altLang="en-US" dirty="0">
                <a:hlinkClick r:id="rId5" action="ppaction://hlinksldjump"/>
              </a:rPr>
              <a:t> 여행지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GUI SKETCH</a:t>
            </a:r>
          </a:p>
          <a:p>
            <a:pPr marL="857250" lvl="1" indent="-342900">
              <a:buAutoNum type="arabicPeriod"/>
            </a:pPr>
            <a:r>
              <a:rPr lang="ko-KR" altLang="en-US" dirty="0">
                <a:hlinkClick r:id="rId6" action="ppaction://hlinksldjump"/>
              </a:rPr>
              <a:t>로그인</a:t>
            </a:r>
            <a:r>
              <a:rPr lang="en-US" altLang="ko-KR" dirty="0">
                <a:hlinkClick r:id="rId6" action="ppaction://hlinksldjump"/>
              </a:rPr>
              <a:t>/</a:t>
            </a:r>
            <a:r>
              <a:rPr lang="ko-KR" altLang="en-US" dirty="0">
                <a:hlinkClick r:id="rId6" action="ppaction://hlinksldjump"/>
              </a:rPr>
              <a:t>회원가입</a:t>
            </a:r>
            <a:endParaRPr lang="en-US" altLang="ko-KR" dirty="0"/>
          </a:p>
          <a:p>
            <a:pPr marL="857250" lvl="1" indent="-342900">
              <a:buAutoNum type="arabicPeriod"/>
            </a:pPr>
            <a:r>
              <a:rPr lang="ko-KR" altLang="en-US" dirty="0">
                <a:hlinkClick r:id="rId7" action="ppaction://hlinksldjump"/>
              </a:rPr>
              <a:t>나의 여행지 추천</a:t>
            </a:r>
            <a:endParaRPr lang="en-US" altLang="ko-KR" dirty="0"/>
          </a:p>
          <a:p>
            <a:pPr marL="857250" lvl="1" indent="-342900">
              <a:buAutoNum type="arabicPeriod"/>
            </a:pPr>
            <a:r>
              <a:rPr lang="ko-KR" altLang="en-US" dirty="0">
                <a:hlinkClick r:id="rId8" action="ppaction://hlinksldjump"/>
              </a:rPr>
              <a:t>나의 </a:t>
            </a:r>
            <a:r>
              <a:rPr lang="ko-KR" altLang="en-US" dirty="0" err="1">
                <a:hlinkClick r:id="rId8" action="ppaction://hlinksldjump"/>
              </a:rPr>
              <a:t>즐겨찾는</a:t>
            </a:r>
            <a:r>
              <a:rPr lang="ko-KR" altLang="en-US" dirty="0">
                <a:hlinkClick r:id="rId8" action="ppaction://hlinksldjump"/>
              </a:rPr>
              <a:t> 여행지</a:t>
            </a:r>
            <a:endParaRPr lang="en-US" altLang="ko-KR" dirty="0"/>
          </a:p>
          <a:p>
            <a:pPr marL="857250" lvl="1" indent="-342900">
              <a:buAutoNum type="arabicPeriod"/>
            </a:pPr>
            <a:r>
              <a:rPr lang="ko-KR" altLang="en-US" dirty="0">
                <a:hlinkClick r:id="rId9" action="ppaction://hlinksldjump"/>
              </a:rPr>
              <a:t>사용자 정보 설문조사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>
                <a:hlinkClick r:id="rId10" action="ppaction://hlinksldjump"/>
              </a:rPr>
              <a:t>INITIAL DATA</a:t>
            </a:r>
            <a:endParaRPr lang="en-US" altLang="ko-KR" dirty="0"/>
          </a:p>
          <a:p>
            <a:pPr marL="51435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719BB5-C4B7-4B93-BCB9-999C99F5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 </a:t>
            </a:r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링크를 누르면 바로가기</a:t>
            </a:r>
            <a:r>
              <a:rPr lang="en-US" altLang="ko-KR" sz="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145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7E51CA-96E8-4468-A511-0DF96AC94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631099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사용자 여행지 추천 시스템</a:t>
            </a:r>
            <a:r>
              <a:rPr lang="en-US" altLang="ko-KR" dirty="0"/>
              <a:t>’</a:t>
            </a:r>
            <a:r>
              <a:rPr lang="ko-KR" altLang="en-US" dirty="0"/>
              <a:t>의 지역 코드를 관광 </a:t>
            </a:r>
            <a:r>
              <a:rPr lang="en-US" altLang="ko-KR" dirty="0"/>
              <a:t>API</a:t>
            </a:r>
            <a:r>
              <a:rPr lang="ko-KR" altLang="en-US" dirty="0"/>
              <a:t> 에서 사용되는 지역 코드로 변환할 수 있도록 구 단위로 변환하여 </a:t>
            </a:r>
            <a:r>
              <a:rPr lang="en-US" altLang="ko-KR" dirty="0"/>
              <a:t>MAPPING </a:t>
            </a:r>
            <a:r>
              <a:rPr lang="ko-KR" altLang="en-US" dirty="0"/>
              <a:t>할 수 있도록 하는 데이터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D678666-8E08-441E-921E-DBC93364569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INITIAL DATA 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지역코드 텍스트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MAPPING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</a:p>
        </p:txBody>
      </p:sp>
      <p:pic>
        <p:nvPicPr>
          <p:cNvPr id="4" name="그림 3">
            <a:hlinkClick r:id="rId2" action="ppaction://hlinkfile"/>
            <a:extLst>
              <a:ext uri="{FF2B5EF4-FFF2-40B4-BE49-F238E27FC236}">
                <a16:creationId xmlns:a16="http://schemas.microsoft.com/office/drawing/2014/main" id="{50B3DD23-8C38-4F95-B54C-47B3F22C9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88" y="1843392"/>
            <a:ext cx="2102318" cy="4479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8241A-CF30-40E7-B3AC-D1B656FC5331}"/>
              </a:ext>
            </a:extLst>
          </p:cNvPr>
          <p:cNvSpPr txBox="1"/>
          <p:nvPr/>
        </p:nvSpPr>
        <p:spPr>
          <a:xfrm>
            <a:off x="3702449" y="2233452"/>
            <a:ext cx="4935894" cy="175432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solidFill>
                  <a:schemeClr val="bg1"/>
                </a:solidFill>
              </a:rPr>
              <a:t>지역코드 </a:t>
            </a:r>
            <a:r>
              <a:rPr lang="en-US" altLang="ko-KR" sz="1200" dirty="0" err="1">
                <a:solidFill>
                  <a:schemeClr val="bg1"/>
                </a:solidFill>
              </a:rPr>
              <a:t>mappin</a:t>
            </a:r>
            <a:r>
              <a:rPr lang="ko-KR" altLang="en-US" sz="1200" dirty="0">
                <a:solidFill>
                  <a:schemeClr val="bg1"/>
                </a:solidFill>
              </a:rPr>
              <a:t>이 이렇게 중요하게 다뤄야 할 정보인지 의문</a:t>
            </a:r>
            <a:r>
              <a:rPr lang="en-US" altLang="ko-KR" sz="1200" dirty="0">
                <a:solidFill>
                  <a:schemeClr val="bg1"/>
                </a:solidFill>
              </a:rPr>
              <a:t>?</a:t>
            </a:r>
          </a:p>
          <a:p>
            <a:pPr marL="228600" indent="-228600">
              <a:buAutoNum type="arabicPeriod" startAt="2"/>
            </a:pPr>
            <a:r>
              <a:rPr lang="ko-KR" altLang="en-US" sz="1200" dirty="0">
                <a:solidFill>
                  <a:schemeClr val="bg1"/>
                </a:solidFill>
              </a:rPr>
              <a:t>현재 </a:t>
            </a:r>
            <a:r>
              <a:rPr lang="en-US" altLang="ko-KR" sz="1200" dirty="0">
                <a:solidFill>
                  <a:schemeClr val="bg1"/>
                </a:solidFill>
              </a:rPr>
              <a:t>excel </a:t>
            </a:r>
            <a:r>
              <a:rPr lang="ko-KR" altLang="en-US" sz="1200" dirty="0">
                <a:solidFill>
                  <a:schemeClr val="bg1"/>
                </a:solidFill>
              </a:rPr>
              <a:t>파일에 정리된 데이터는 </a:t>
            </a:r>
            <a:r>
              <a:rPr lang="en-US" altLang="ko-KR" sz="1200" dirty="0">
                <a:solidFill>
                  <a:schemeClr val="bg1"/>
                </a:solidFill>
              </a:rPr>
              <a:t>Code </a:t>
            </a:r>
            <a:r>
              <a:rPr lang="ko-KR" altLang="en-US" sz="1200" dirty="0">
                <a:solidFill>
                  <a:schemeClr val="bg1"/>
                </a:solidFill>
              </a:rPr>
              <a:t>성격의 데이터들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그리고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여행지 추천의 조건에 해당하는 데이터 정도만 준비되어 있는 상태임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pPr marL="228600" indent="-228600">
              <a:buAutoNum type="arabicPeriod" startAt="2"/>
            </a:pPr>
            <a:r>
              <a:rPr lang="ko-KR" altLang="en-US" sz="1200" dirty="0">
                <a:solidFill>
                  <a:schemeClr val="bg1"/>
                </a:solidFill>
              </a:rPr>
              <a:t>여행지 추천 조건</a:t>
            </a: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그에 따라 추천된 여행지 목록</a:t>
            </a: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사용자의 선택에 대한 </a:t>
            </a: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Flow</a:t>
            </a:r>
            <a:r>
              <a:rPr lang="ko-KR" alt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를 실행시키기 위한 초기 데이터가 준비되어 있지 않은 상태임</a:t>
            </a:r>
            <a:endParaRPr lang="en-US" altLang="ko-KR" sz="1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28600" indent="-228600">
              <a:buAutoNum type="arabicPeriod" startAt="2"/>
            </a:pP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Excel </a:t>
            </a:r>
            <a:r>
              <a:rPr lang="ko-KR" alt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파일 상단의 </a:t>
            </a: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column </a:t>
            </a:r>
            <a:r>
              <a:rPr lang="ko-KR" alt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명칭에 해당하는 </a:t>
            </a: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data item </a:t>
            </a:r>
            <a:r>
              <a:rPr lang="ko-KR" alt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명칭이 </a:t>
            </a: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Use Case Spec</a:t>
            </a:r>
            <a:r>
              <a:rPr lang="ko-KR" altLang="en-US" sz="1200" dirty="0">
                <a:solidFill>
                  <a:schemeClr val="bg1"/>
                </a:solidFill>
                <a:sym typeface="Wingdings" panose="05000000000000000000" pitchFamily="2" charset="2"/>
              </a:rPr>
              <a:t>에서도 언급되어야 함</a:t>
            </a:r>
            <a:r>
              <a:rPr lang="en-US" altLang="ko-KR" sz="1200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36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Trip-Pickers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C3207B-CEB9-4BD7-8460-36F17F6ED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6089"/>
            <a:ext cx="9144000" cy="3165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6E63EF-127A-4947-96BE-F77127A436CB}"/>
              </a:ext>
            </a:extLst>
          </p:cNvPr>
          <p:cNvSpPr txBox="1"/>
          <p:nvPr/>
        </p:nvSpPr>
        <p:spPr>
          <a:xfrm flipH="1">
            <a:off x="2929811" y="4320073"/>
            <a:ext cx="5271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나의 </a:t>
            </a:r>
            <a:r>
              <a:rPr lang="ko-KR" altLang="en-US" sz="1600" dirty="0" err="1">
                <a:solidFill>
                  <a:srgbClr val="FF0000"/>
                </a:solidFill>
              </a:rPr>
              <a:t>즐겨찾는</a:t>
            </a:r>
            <a:r>
              <a:rPr lang="ko-KR" altLang="en-US" sz="1600" dirty="0">
                <a:solidFill>
                  <a:srgbClr val="FF0000"/>
                </a:solidFill>
              </a:rPr>
              <a:t> 여행지를 어떻게 </a:t>
            </a:r>
            <a:r>
              <a:rPr lang="ko-KR" altLang="en-US" sz="1600" dirty="0" err="1">
                <a:solidFill>
                  <a:srgbClr val="FF0000"/>
                </a:solidFill>
              </a:rPr>
              <a:t>하겠다는건지</a:t>
            </a:r>
            <a:r>
              <a:rPr lang="en-US" altLang="ko-KR" sz="1600" dirty="0">
                <a:solidFill>
                  <a:srgbClr val="FF0000"/>
                </a:solidFill>
              </a:rPr>
              <a:t>? System</a:t>
            </a:r>
            <a:r>
              <a:rPr lang="ko-KR" altLang="en-US" sz="1600" dirty="0">
                <a:solidFill>
                  <a:srgbClr val="FF0000"/>
                </a:solidFill>
              </a:rPr>
              <a:t>이 제공하는 </a:t>
            </a:r>
            <a:r>
              <a:rPr lang="en-US" altLang="ko-KR" sz="1600" dirty="0">
                <a:solidFill>
                  <a:srgbClr val="FF0000"/>
                </a:solidFill>
              </a:rPr>
              <a:t>Service</a:t>
            </a:r>
            <a:r>
              <a:rPr lang="ko-KR" altLang="en-US" sz="1600" dirty="0">
                <a:solidFill>
                  <a:srgbClr val="FF0000"/>
                </a:solidFill>
              </a:rPr>
              <a:t>를 지칭하는 동사가 필요함</a:t>
            </a:r>
          </a:p>
        </p:txBody>
      </p:sp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여행지 추천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962879"/>
              </p:ext>
            </p:extLst>
          </p:nvPr>
        </p:nvGraphicFramePr>
        <p:xfrm>
          <a:off x="311150" y="914400"/>
          <a:ext cx="8524180" cy="64365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여행지 추천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홈 화면으로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사용자의 취향에 맞는 여행지를 추천해 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사용자의 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선택과 사용자의 피드백에 반응하여 실시간으로 추천 여행지를 보여 주는 기능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로그인에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성공함으로서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슬라이드 쇼 상태에서 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GUI 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화면을 클릭하면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확대됩니다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.)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 추천방식 선택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</a:rPr>
                        <a:t>무슨화면에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??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화면명칭 필요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 선택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필드와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 선택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중 하나를 선택한다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 선택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필드를 선택했을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1.4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선택했을 경우 시스템은 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 정보 관리 시스템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선호도 설문조사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기능을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1.5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 정보 설문조사 값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추천 시스템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입력하고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출력값으로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지역 코드를 수신한다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1.6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지역 코드를 기록하고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직접 선택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지역 입력 필드를 화면에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웹 화면의 필드에 자신이 관심있는 지역의 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 err="1">
                          <a:solidFill>
                            <a:srgbClr val="FF0000"/>
                          </a:solidFill>
                          <a:effectLst/>
                        </a:rPr>
                        <a:t>지역코드변환</a:t>
                      </a:r>
                      <a:r>
                        <a:rPr lang="ko-KR" altLang="en-US" sz="1100" b="1" kern="100" dirty="0">
                          <a:solidFill>
                            <a:srgbClr val="FF0000"/>
                          </a:solidFill>
                          <a:effectLst/>
                        </a:rPr>
                        <a:t> 시스템</a:t>
                      </a: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</a:rPr>
                        <a:t>’(</a:t>
                      </a:r>
                      <a:r>
                        <a:rPr lang="ko-KR" altLang="en-US" sz="1100" b="1" kern="100" dirty="0">
                          <a:solidFill>
                            <a:srgbClr val="FF0000"/>
                          </a:solidFill>
                          <a:effectLst/>
                        </a:rPr>
                        <a:t>시스템이란 표현은 적절하지 않음</a:t>
                      </a: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호출하여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입력한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필드값을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한국 관광 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사용하는 지역코드로 변환한다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.(AF1)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지역 코드를 </a:t>
                      </a: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>
                          <a:solidFill>
                            <a:srgbClr val="FF0000"/>
                          </a:solidFill>
                          <a:effectLst/>
                        </a:rPr>
                        <a:t>한국관광공사</a:t>
                      </a: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</a:rPr>
                        <a:t>API’(API </a:t>
                      </a:r>
                      <a:r>
                        <a:rPr lang="ko-KR" altLang="en-US" sz="1100" b="1" kern="100" dirty="0">
                          <a:solidFill>
                            <a:srgbClr val="FF0000"/>
                          </a:solidFill>
                          <a:effectLst/>
                        </a:rPr>
                        <a:t>와 같은 </a:t>
                      </a: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</a:rPr>
                        <a:t>Technical Term</a:t>
                      </a:r>
                      <a:r>
                        <a:rPr lang="ko-KR" altLang="en-US" sz="1100" b="1" kern="100" dirty="0">
                          <a:solidFill>
                            <a:srgbClr val="FF0000"/>
                          </a:solidFill>
                          <a:effectLst/>
                        </a:rPr>
                        <a:t>은 사용하지 않는 것이 좋음</a:t>
                      </a:r>
                      <a:r>
                        <a:rPr lang="en-US" altLang="ko-KR" sz="1100" b="1" kern="100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호출하여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에 유효한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주소코드인지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확인한다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 (AF2)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해당 지역 코드를 기록하고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선택과 추천 여행지 출력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관리 시스템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있는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리스트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(ex.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짠내투어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허니문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기차여행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자연속에 있는 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….)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화면에 버튼으로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화면에 출력된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리스트 버튼 중 하나를 클릭하여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관리 시스템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사용자가 선택한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카테고리 리스트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기록된 지역 코드를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한국관광공사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API’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입력하여 관광지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들을 호출하고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3.3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카테고리 리스트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내부의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Elements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포함하는 관광지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들만 선택하여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06D3E449-26FC-4BF3-9BE0-5ACB119E81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2183389"/>
                  </p:ext>
                </p:extLst>
              </p:nvPr>
            </p:nvGraphicFramePr>
            <p:xfrm>
              <a:off x="6785043" y="3688344"/>
              <a:ext cx="739302" cy="554476"/>
            </p:xfrm>
            <a:graphic>
              <a:graphicData uri="http://schemas.microsoft.com/office/powerpoint/2016/slidezoom">
                <pslz:sldZm>
                  <pslz:sldZmObj sldId="464" cId="805207521">
                    <pslz:zmPr id="{BE17B667-2591-4F27-806D-7CA72AF4ACA2}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39302" cy="5544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슬라이드 확대/축소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D3E449-26FC-4BF3-9BE0-5ACB119E81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5043" y="3688344"/>
                <a:ext cx="739302" cy="5544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슬라이드 확대/축소 10">
                <a:extLst>
                  <a:ext uri="{FF2B5EF4-FFF2-40B4-BE49-F238E27FC236}">
                    <a16:creationId xmlns:a16="http://schemas.microsoft.com/office/drawing/2014/main" id="{28F3B85B-9162-4219-B04E-03787C88C1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5208886"/>
                  </p:ext>
                </p:extLst>
              </p:nvPr>
            </p:nvGraphicFramePr>
            <p:xfrm>
              <a:off x="6785043" y="4713051"/>
              <a:ext cx="922505" cy="691879"/>
            </p:xfrm>
            <a:graphic>
              <a:graphicData uri="http://schemas.microsoft.com/office/powerpoint/2016/slidezoom">
                <pslz:sldZm>
                  <pslz:sldZmObj sldId="465" cId="477185570">
                    <pslz:zmPr id="{C7BB8423-C676-4C04-8935-F5811539F0F7}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22505" cy="69187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슬라이드 확대/축소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8F3B85B-9162-4219-B04E-03787C88C1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85043" y="4713051"/>
                <a:ext cx="922505" cy="69187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슬라이드 확대/축소 12">
                <a:extLst>
                  <a:ext uri="{FF2B5EF4-FFF2-40B4-BE49-F238E27FC236}">
                    <a16:creationId xmlns:a16="http://schemas.microsoft.com/office/drawing/2014/main" id="{06429D0A-867E-4C2F-B68C-44DD239AC5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3266181"/>
                  </p:ext>
                </p:extLst>
              </p:nvPr>
            </p:nvGraphicFramePr>
            <p:xfrm>
              <a:off x="6693441" y="2415410"/>
              <a:ext cx="922505" cy="691879"/>
            </p:xfrm>
            <a:graphic>
              <a:graphicData uri="http://schemas.microsoft.com/office/powerpoint/2016/slidezoom">
                <pslz:sldZm>
                  <pslz:sldZmObj sldId="471" cId="363202927">
                    <pslz:zmPr id="{8D95EF28-890E-454C-B30A-58797F962534}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22505" cy="69187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슬라이드 확대/축소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6429D0A-867E-4C2F-B68C-44DD239AC5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3441" y="2415410"/>
                <a:ext cx="922505" cy="69187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0DC8F2D-DC26-4C4F-8B75-50B8F835F854}"/>
              </a:ext>
            </a:extLst>
          </p:cNvPr>
          <p:cNvSpPr txBox="1"/>
          <p:nvPr/>
        </p:nvSpPr>
        <p:spPr>
          <a:xfrm>
            <a:off x="3985161" y="242313"/>
            <a:ext cx="4935894" cy="175432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/>
                </a:solidFill>
              </a:rPr>
              <a:t>Use Case Spec</a:t>
            </a:r>
            <a:r>
              <a:rPr lang="ko-KR" altLang="en-US" sz="1200" dirty="0">
                <a:solidFill>
                  <a:schemeClr val="bg1"/>
                </a:solidFill>
              </a:rPr>
              <a:t>의 </a:t>
            </a:r>
            <a:r>
              <a:rPr lang="en-US" altLang="ko-KR" sz="1200" dirty="0">
                <a:solidFill>
                  <a:schemeClr val="bg1"/>
                </a:solidFill>
              </a:rPr>
              <a:t>Flow</a:t>
            </a:r>
            <a:r>
              <a:rPr lang="ko-KR" altLang="en-US" sz="1200" dirty="0">
                <a:solidFill>
                  <a:schemeClr val="bg1"/>
                </a:solidFill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</a:rPr>
              <a:t>GUI </a:t>
            </a:r>
            <a:r>
              <a:rPr lang="ko-KR" altLang="en-US" sz="1200" dirty="0">
                <a:solidFill>
                  <a:schemeClr val="bg1"/>
                </a:solidFill>
              </a:rPr>
              <a:t>화면 </a:t>
            </a:r>
            <a:r>
              <a:rPr lang="ko-KR" altLang="en-US" sz="1200" dirty="0" err="1">
                <a:solidFill>
                  <a:schemeClr val="bg1"/>
                </a:solidFill>
              </a:rPr>
              <a:t>운영간의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Matching</a:t>
            </a:r>
            <a:r>
              <a:rPr lang="ko-KR" altLang="en-US" sz="1200" dirty="0">
                <a:solidFill>
                  <a:schemeClr val="bg1"/>
                </a:solidFill>
              </a:rPr>
              <a:t>이 되지 않음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각화면의 상단에 명칭을 부여하고</a:t>
            </a:r>
            <a:r>
              <a:rPr lang="en-US" altLang="ko-KR" sz="1200" dirty="0">
                <a:solidFill>
                  <a:schemeClr val="bg1"/>
                </a:solidFill>
              </a:rPr>
              <a:t>, Use Case Spec</a:t>
            </a:r>
            <a:r>
              <a:rPr lang="ko-KR" altLang="en-US" sz="1200" dirty="0">
                <a:solidFill>
                  <a:schemeClr val="bg1"/>
                </a:solidFill>
              </a:rPr>
              <a:t>에서는 그 화면 명칭을 지칭하도록 수정 요망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/>
                </a:solidFill>
              </a:rPr>
              <a:t>“*** </a:t>
            </a:r>
            <a:r>
              <a:rPr lang="ko-KR" altLang="en-US" sz="1200" dirty="0">
                <a:solidFill>
                  <a:schemeClr val="bg1"/>
                </a:solidFill>
              </a:rPr>
              <a:t>시스템</a:t>
            </a:r>
            <a:r>
              <a:rPr lang="en-US" altLang="ko-KR" sz="1200" dirty="0">
                <a:solidFill>
                  <a:schemeClr val="bg1"/>
                </a:solidFill>
              </a:rPr>
              <a:t>”</a:t>
            </a:r>
            <a:r>
              <a:rPr lang="ko-KR" altLang="en-US" sz="1200" dirty="0">
                <a:solidFill>
                  <a:schemeClr val="bg1"/>
                </a:solidFill>
              </a:rPr>
              <a:t>이한 표현은 적절하지 않음</a:t>
            </a:r>
            <a:r>
              <a:rPr lang="en-US" altLang="ko-KR" sz="1200" dirty="0">
                <a:solidFill>
                  <a:schemeClr val="bg1"/>
                </a:solidFill>
              </a:rPr>
              <a:t>. “</a:t>
            </a:r>
            <a:r>
              <a:rPr lang="ko-KR" altLang="en-US" sz="1200" dirty="0">
                <a:solidFill>
                  <a:schemeClr val="bg1"/>
                </a:solidFill>
              </a:rPr>
              <a:t>시스템은 </a:t>
            </a:r>
            <a:r>
              <a:rPr lang="en-US" altLang="ko-KR" sz="1200" dirty="0">
                <a:solidFill>
                  <a:schemeClr val="bg1"/>
                </a:solidFill>
              </a:rPr>
              <a:t>*** </a:t>
            </a:r>
            <a:r>
              <a:rPr lang="ko-KR" altLang="en-US" sz="1200" dirty="0">
                <a:solidFill>
                  <a:schemeClr val="bg1"/>
                </a:solidFill>
              </a:rPr>
              <a:t>시스템을 호출하여</a:t>
            </a:r>
            <a:r>
              <a:rPr lang="en-US" altLang="ko-KR" sz="1200" dirty="0">
                <a:solidFill>
                  <a:schemeClr val="bg1"/>
                </a:solidFill>
              </a:rPr>
              <a:t>..” </a:t>
            </a:r>
            <a:r>
              <a:rPr lang="ko-KR" altLang="en-US" sz="1200" dirty="0">
                <a:solidFill>
                  <a:schemeClr val="bg1"/>
                </a:solidFill>
              </a:rPr>
              <a:t>와 같은 표현도 적절하지 않음</a:t>
            </a:r>
            <a:r>
              <a:rPr lang="en-US" altLang="ko-KR" sz="1200" dirty="0">
                <a:solidFill>
                  <a:schemeClr val="bg1"/>
                </a:solidFill>
              </a:rPr>
              <a:t>. 2.2 Step</a:t>
            </a:r>
            <a:r>
              <a:rPr lang="ko-KR" altLang="en-US" sz="1200" dirty="0">
                <a:solidFill>
                  <a:schemeClr val="bg1"/>
                </a:solidFill>
              </a:rPr>
              <a:t>을 예로 들면</a:t>
            </a:r>
            <a:r>
              <a:rPr lang="en-US" altLang="ko-KR" sz="1200" dirty="0">
                <a:solidFill>
                  <a:schemeClr val="bg1"/>
                </a:solidFill>
              </a:rPr>
              <a:t>, “</a:t>
            </a:r>
            <a:r>
              <a:rPr lang="ko-KR" altLang="en-US" sz="1200" dirty="0">
                <a:solidFill>
                  <a:schemeClr val="bg1"/>
                </a:solidFill>
              </a:rPr>
              <a:t>시스템은 사용자가 입력한 지역코드를 한국관광공사 시스템에서 사용중인 지역코드를 찾아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해당 코드로 변경한다</a:t>
            </a:r>
            <a:r>
              <a:rPr lang="en-US" altLang="ko-KR" sz="1200" dirty="0">
                <a:solidFill>
                  <a:schemeClr val="bg1"/>
                </a:solidFill>
              </a:rPr>
              <a:t>.” </a:t>
            </a:r>
            <a:r>
              <a:rPr lang="ko-KR" altLang="en-US" sz="1200" dirty="0">
                <a:solidFill>
                  <a:schemeClr val="bg1"/>
                </a:solidFill>
              </a:rPr>
              <a:t>정도가 적절한 표현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bg1"/>
                </a:solidFill>
              </a:rPr>
              <a:t>Use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Case</a:t>
            </a:r>
            <a:r>
              <a:rPr lang="ko-KR" altLang="en-US" sz="1200" dirty="0">
                <a:solidFill>
                  <a:schemeClr val="bg1"/>
                </a:solidFill>
              </a:rPr>
              <a:t> 명칭과 마찬가지로</a:t>
            </a:r>
            <a:r>
              <a:rPr lang="en-US" altLang="ko-KR" sz="1200" dirty="0">
                <a:solidFill>
                  <a:schemeClr val="bg1"/>
                </a:solidFill>
              </a:rPr>
              <a:t>, Use Case Spec</a:t>
            </a:r>
            <a:r>
              <a:rPr lang="ko-KR" altLang="en-US" sz="1200" dirty="0">
                <a:solidFill>
                  <a:schemeClr val="bg1"/>
                </a:solidFill>
              </a:rPr>
              <a:t>의 각 </a:t>
            </a:r>
            <a:r>
              <a:rPr lang="en-US" altLang="ko-KR" sz="1200" dirty="0">
                <a:solidFill>
                  <a:schemeClr val="bg1"/>
                </a:solidFill>
              </a:rPr>
              <a:t>step </a:t>
            </a:r>
            <a:r>
              <a:rPr lang="ko-KR" altLang="en-US" sz="1200" dirty="0">
                <a:solidFill>
                  <a:schemeClr val="bg1"/>
                </a:solidFill>
              </a:rPr>
              <a:t>역시 사용자나 시스템의 행위를 설명하는 동사여야 함</a:t>
            </a:r>
            <a:r>
              <a:rPr lang="en-US" altLang="ko-KR" sz="1200" dirty="0">
                <a:solidFill>
                  <a:schemeClr val="bg1"/>
                </a:solidFill>
              </a:rPr>
              <a:t>. Step 5, 6</a:t>
            </a:r>
            <a:r>
              <a:rPr lang="ko-KR" altLang="en-US" sz="1200" dirty="0">
                <a:solidFill>
                  <a:schemeClr val="bg1"/>
                </a:solidFill>
              </a:rPr>
              <a:t>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부적절함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여행지 추천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081079"/>
              </p:ext>
            </p:extLst>
          </p:nvPr>
        </p:nvGraphicFramePr>
        <p:xfrm>
          <a:off x="341376" y="1097280"/>
          <a:ext cx="8551104" cy="502702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4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여행지 피드백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4.1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화면에 출력된 여행지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싫어요 버튼을 클릭한다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(AF3)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4.2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???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화면에 표시된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하트 버튼을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화면에 표시된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싫어요 버튼을 변경하고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게시물을 흐려지기로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관리 시스템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선택한 여행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들의 카테고리 값을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관리 시스템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클래스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카테고리 가중치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값＇엘레먼트에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업데이트한다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브라우저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또는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누르면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피드백 필터링 시스템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기능을 호출한다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사용자가 선택한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값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또는 싫어요 버튼을 누른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카테고리 값을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피드백 필터링 시스템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피드백 필터링 시스템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출력값으로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카테고리 리스트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수신한다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관광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 코드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송신하고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수신 결과로 지역의 여행지 정보를 수신한다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피드백 필터링 시스템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수신한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카테고리 리스트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값들을 포함한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들만 선별하여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여행지 상세 정보페이지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화면에 출력된 여행지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버튼을 제외한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사진 부분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여행지명을 클릭하면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 페이지로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5.2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화면에 선택한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상세 정보와 같은 카테고리를 공유하는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여행지＇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들의 사진을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연관 여행지의 사진을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상세 페이지로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5.3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버튼을 선택할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 정보 관리 시스템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관리 기능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키와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(Item key)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5.4  X(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닫기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상세정보 페이지 창을 닫는다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보기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기능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개인정보 재설정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기능</a:t>
                      </a: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6.1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다른 지역 보기 기능 버튼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개인정보 재설정 기능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새로운 추천을 받으시겠습니까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?’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예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아니오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6.2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다른 지역 보기 기능 버튼을 선택하면</a:t>
                      </a:r>
                      <a:r>
                        <a:rPr lang="en-US" altLang="ko-KR" sz="1100" b="0" kern="100" dirty="0">
                          <a:solidFill>
                            <a:srgbClr val="00206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USE CASE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는 종료되고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1.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 플로우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 추천 방식 선택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다시 실행하게 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6.3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개인정보 재설정 기능 버튼을 선택하면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USE CASE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는 종료되고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 정보 관리 시스템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선호도 설문조사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기능을 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(AF4)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설문조사가 완료되면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 플로우인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 추천방식 선택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다시 실행하게 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F7067DCD-783C-4296-B6BB-8C46C20889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0450211"/>
                  </p:ext>
                </p:extLst>
              </p:nvPr>
            </p:nvGraphicFramePr>
            <p:xfrm>
              <a:off x="5890098" y="1157591"/>
              <a:ext cx="714983" cy="536237"/>
            </p:xfrm>
            <a:graphic>
              <a:graphicData uri="http://schemas.microsoft.com/office/powerpoint/2016/slidezoom">
                <pslz:sldZm>
                  <pslz:sldZmObj sldId="466" cId="1958217793">
                    <pslz:zmPr id="{7E4FFFD5-65BF-49B1-9DB4-D58E4D3A48BE}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14983" cy="5362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7067DCD-783C-4296-B6BB-8C46C20889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0098" y="1157591"/>
                <a:ext cx="714983" cy="5362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EF43818-31CD-4F83-8D46-664EF7FFEB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3856900"/>
                  </p:ext>
                </p:extLst>
              </p:nvPr>
            </p:nvGraphicFramePr>
            <p:xfrm>
              <a:off x="4222958" y="4409927"/>
              <a:ext cx="859744" cy="644807"/>
            </p:xfrm>
            <a:graphic>
              <a:graphicData uri="http://schemas.microsoft.com/office/powerpoint/2016/slidezoom">
                <pslz:sldZm>
                  <pslz:sldZmObj sldId="467" cId="3483485150">
                    <pslz:zmPr id="{097685A6-A0CD-4BA5-B47D-D010B68CC3D2}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59744" cy="644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EF43818-31CD-4F83-8D46-664EF7FFEB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2958" y="4409927"/>
                <a:ext cx="859744" cy="644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5797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여행지 추천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116124"/>
              </p:ext>
            </p:extLst>
          </p:nvPr>
        </p:nvGraphicFramePr>
        <p:xfrm>
          <a:off x="341376" y="1097280"/>
          <a:ext cx="8551104" cy="309922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유효하지 않은 지역 코드일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유효하지 않은 주소 정보입니다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 Flow 2.1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분기를 다시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에서 제공하지 않는 지역 코드일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2.3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 정보가 존재하지 않는 주소입니다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 2.1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분기를 다시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AF3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누른 게시물에 다시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싫어요를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눌렀을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혹은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싫어요를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누른 게시물에 다시 좋아요 버튼을 눌렀을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4.1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게시물당 좋아요 또는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싫어요는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 개만 클릭 할 수 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메시지를 출력하고 버튼상태를 변경하지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AF4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설문조사를 마치지 않고 창을 종료했을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6.3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 정보 관리 시스템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사용자 설문조사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필드값을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변경하지 않고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624820"/>
              </p:ext>
            </p:extLst>
          </p:nvPr>
        </p:nvGraphicFramePr>
        <p:xfrm>
          <a:off x="447472" y="914400"/>
          <a:ext cx="8387858" cy="532388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19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홈 화면에서 즐겨찾기 버튼을 눌러 진입한다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홈 화면에서 즐겨찾기 버튼을 눌렀을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경우 시작하는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케이스이다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목록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 정보 관리 시스템</a:t>
                      </a:r>
                      <a:r>
                        <a:rPr lang="en-US" altLang="ko-KR" sz="1100" b="1" kern="100" baseline="0" dirty="0">
                          <a:solidFill>
                            <a:schemeClr val="dk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관리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사용자키를 입력한다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관리기능＇의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출력값으로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 정보 관리 시스템’ 에 저장된 사용자의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한국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ITEM Key’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리스트를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수신받는다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한국 관광 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호출하고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탭의 홈 버튼을 클릭했을 경우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 종료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정보페이지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화면에 출력된 여행지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버튼을 제외한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부분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여행지명을 클릭하면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 페이지로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화면에 선택한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상세 정보를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오른쪽에 연관 여행지는 같은 카테고리를 가지고 있는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들의 사진을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여행지의 사진을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상세 페이지로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사용자는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싫어요 버튼을 선택할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이 버튼을 클릭할 시 이 버튼은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Basic Flow 4.2???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를 수행한다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2.4  X(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닫기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상세정보 페이지 창을 닫는다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5AECEB54-C422-412B-8BA7-CB654EA9DD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94791393"/>
                  </p:ext>
                </p:extLst>
              </p:nvPr>
            </p:nvGraphicFramePr>
            <p:xfrm>
              <a:off x="5170251" y="3098867"/>
              <a:ext cx="880353" cy="660265"/>
            </p:xfrm>
            <a:graphic>
              <a:graphicData uri="http://schemas.microsoft.com/office/powerpoint/2016/slidezoom">
                <pslz:sldZm>
                  <pslz:sldZmObj sldId="468" cId="893615840">
                    <pslz:zmPr id="{3BA702B5-DACB-4623-8905-0360540C4489}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80353" cy="66026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슬라이드 확대/축소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AECEB54-C422-412B-8BA7-CB654EA9D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0251" y="3098867"/>
                <a:ext cx="880353" cy="66026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052A9C4-789C-490A-B39F-781E6F4A64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7466717"/>
                  </p:ext>
                </p:extLst>
              </p:nvPr>
            </p:nvGraphicFramePr>
            <p:xfrm>
              <a:off x="4183704" y="4864438"/>
              <a:ext cx="986547" cy="739911"/>
            </p:xfrm>
            <a:graphic>
              <a:graphicData uri="http://schemas.microsoft.com/office/powerpoint/2016/slidezoom">
                <pslz:sldZm>
                  <pslz:sldZmObj sldId="469" cId="978581636">
                    <pslz:zmPr id="{C6C07EAE-F04F-47C9-960F-BA18FA20D8F6}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86547" cy="7399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052A9C4-789C-490A-B39F-781E6F4A6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83704" y="4864438"/>
                <a:ext cx="986547" cy="7399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47547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KEY LIST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길이가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시스템은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2099</Words>
  <Application>Microsoft Office PowerPoint</Application>
  <PresentationFormat>화면 슬라이드 쇼(4:3)</PresentationFormat>
  <Paragraphs>199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Calibri</vt:lpstr>
      <vt:lpstr>Wingdings</vt:lpstr>
      <vt:lpstr>맑은 고딕</vt:lpstr>
      <vt:lpstr>Arial</vt:lpstr>
      <vt:lpstr>Calibri Light</vt:lpstr>
      <vt:lpstr>나눔바른고딕</vt:lpstr>
      <vt:lpstr>Office 테마</vt:lpstr>
      <vt:lpstr>2019년도 융합소프트웨어 종합설계 1팀 – 신수동 크러셔</vt:lpstr>
      <vt:lpstr>목차 (링크를 누르면 바로가기)</vt:lpstr>
      <vt:lpstr>PowerPoint 프레젠테이션</vt:lpstr>
      <vt:lpstr>PowerPoint 프레젠테이션</vt:lpstr>
      <vt:lpstr>Use Case Spec : 나의 여행지 추천</vt:lpstr>
      <vt:lpstr>Use Case Spec : 나의 여행지 추천</vt:lpstr>
      <vt:lpstr>Use Case Spec : 나의 여행지 추천</vt:lpstr>
      <vt:lpstr>Use Case Spec : 나의 즐겨찾는 여행지</vt:lpstr>
      <vt:lpstr>Use Case Spec : 나의 즐겨찾는 여행지</vt:lpstr>
      <vt:lpstr>GUI SKETCH – 로그인 / 회원가입 화면 </vt:lpstr>
      <vt:lpstr>GUI SKETCH – 나의 여행지 추천 : 지역 추천방식 선택/ 퍼스널리티 선택</vt:lpstr>
      <vt:lpstr>GUI SKETCH – 나의 여행지 추천 : 메인 페이지</vt:lpstr>
      <vt:lpstr>GUI SKETCH – 나의 여행지 추천 : 새로고침 (브라우저, 또는 새로고침 버튼)</vt:lpstr>
      <vt:lpstr>GUI SKETCH – 나의 여행지 추천 : 상세 페이지 </vt:lpstr>
      <vt:lpstr>GUI SKETCH – 나의 즐겨찾는 여행지 : 즐겨찾기 페이지 </vt:lpstr>
      <vt:lpstr>GUI SKETCH – 나의 즐겨찾는 여행지 : 즐겨찾기 상세 페이지 </vt:lpstr>
      <vt:lpstr>GUI SKETCH –여행 선호도 설문조사 화면(개인정보 재설정 버튼을 눌렀을 시에도 동일)</vt:lpstr>
      <vt:lpstr>INITIAL DATA  : 사용자 정보 설문조사 값 – INPUT </vt:lpstr>
      <vt:lpstr>INITIAL DATA  : 사용자 정보 설문조사 값 – OUTPUT</vt:lpstr>
      <vt:lpstr>INITIAL DATA  : 지역코드 텍스트 변환 MAPPING 데이터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70</cp:revision>
  <dcterms:created xsi:type="dcterms:W3CDTF">2019-10-27T03:49:09Z</dcterms:created>
  <dcterms:modified xsi:type="dcterms:W3CDTF">2019-11-07T06:59:27Z</dcterms:modified>
</cp:coreProperties>
</file>